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7" r:id="rId10"/>
    <p:sldId id="272" r:id="rId11"/>
    <p:sldId id="278" r:id="rId12"/>
    <p:sldId id="279" r:id="rId13"/>
    <p:sldId id="280" r:id="rId14"/>
    <p:sldId id="264" r:id="rId15"/>
    <p:sldId id="290" r:id="rId16"/>
    <p:sldId id="265" r:id="rId17"/>
    <p:sldId id="266" r:id="rId18"/>
    <p:sldId id="283" r:id="rId19"/>
    <p:sldId id="284" r:id="rId20"/>
    <p:sldId id="294" r:id="rId21"/>
    <p:sldId id="295" r:id="rId22"/>
    <p:sldId id="282" r:id="rId23"/>
    <p:sldId id="268" r:id="rId24"/>
    <p:sldId id="274" r:id="rId25"/>
    <p:sldId id="275" r:id="rId26"/>
    <p:sldId id="273" r:id="rId27"/>
    <p:sldId id="276" r:id="rId28"/>
    <p:sldId id="277" r:id="rId29"/>
    <p:sldId id="281" r:id="rId30"/>
    <p:sldId id="286" r:id="rId31"/>
    <p:sldId id="285" r:id="rId32"/>
    <p:sldId id="270" r:id="rId33"/>
    <p:sldId id="271" r:id="rId34"/>
    <p:sldId id="287" r:id="rId35"/>
    <p:sldId id="288" r:id="rId36"/>
    <p:sldId id="289" r:id="rId37"/>
    <p:sldId id="296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FF6600"/>
    <a:srgbClr val="422C16"/>
    <a:srgbClr val="0C788E"/>
    <a:srgbClr val="025198"/>
    <a:srgbClr val="000099"/>
    <a:srgbClr val="1C1C1C"/>
    <a:srgbClr val="3366FF"/>
    <a:srgbClr val="99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77" d="100"/>
          <a:sy n="77" d="100"/>
        </p:scale>
        <p:origin x="134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0C142-F61B-4B10-BDA8-8A2CCF4CD9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8EF6C-9511-41C2-8F96-11C61FE09C7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1501-5B67-446C-A946-8782EB54AAD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EB4C-21B9-44E0-9CE0-24F6070527D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254BF-3F2A-4D5D-ADB9-AED596FD749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29CD3-F4A4-4D4B-9932-2B2589A796A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9BD61-8AB9-46EE-BE81-43FB1BE936C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C1B61-411B-4EC0-BB07-F1372AF086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8E3CB-42C6-4612-930E-05E0353EDF5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B805A-1EA7-410A-B8D0-CFD449EA39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76BB8-D02E-49A6-85B6-1773E2DD07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4B1888-C0A9-46B8-956D-FC37DD53B407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U1EoRAUY6A&amp;t=865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hPcVhtd8U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gPE7d1d-3iQ&amp;t=1s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imnazija-druga-st.skole.hr/?news_hk=1&amp;news_id=926&amp;mshow=85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zj7QbDvKU&amp;t=4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908175" y="857232"/>
            <a:ext cx="7021543" cy="1785951"/>
          </a:xfrm>
          <a:noFill/>
          <a:ln/>
        </p:spPr>
        <p:txBody>
          <a:bodyPr/>
          <a:lstStyle/>
          <a:p>
            <a:pPr algn="l"/>
            <a:r>
              <a:rPr lang="hr-HR" sz="5400" b="1">
                <a:solidFill>
                  <a:schemeClr val="tx1"/>
                </a:solidFill>
              </a:rPr>
              <a:t>II. gimnazija, Split</a:t>
            </a:r>
            <a:endParaRPr lang="es-ES" sz="5400" b="1">
              <a:solidFill>
                <a:schemeClr val="tx1"/>
              </a:solidFill>
            </a:endParaRP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1874838" y="3214687"/>
            <a:ext cx="3992562" cy="642941"/>
          </a:xfrm>
        </p:spPr>
        <p:txBody>
          <a:bodyPr/>
          <a:lstStyle/>
          <a:p>
            <a:pPr algn="l"/>
            <a:r>
              <a:rPr lang="hr-HR">
                <a:solidFill>
                  <a:srgbClr val="7030A0"/>
                </a:solidFill>
              </a:rPr>
              <a:t>D</a:t>
            </a:r>
            <a:r>
              <a:rPr lang="hr-HR">
                <a:solidFill>
                  <a:srgbClr val="0070C0"/>
                </a:solidFill>
              </a:rPr>
              <a:t>R</a:t>
            </a:r>
            <a:r>
              <a:rPr lang="hr-HR">
                <a:solidFill>
                  <a:srgbClr val="00B050"/>
                </a:solidFill>
              </a:rPr>
              <a:t>U</a:t>
            </a:r>
            <a:r>
              <a:rPr lang="hr-HR">
                <a:solidFill>
                  <a:srgbClr val="C00000"/>
                </a:solidFill>
              </a:rPr>
              <a:t>G</a:t>
            </a:r>
            <a:r>
              <a:rPr lang="hr-HR">
                <a:solidFill>
                  <a:srgbClr val="FF6600"/>
                </a:solidFill>
              </a:rPr>
              <a:t>A</a:t>
            </a:r>
            <a:r>
              <a:rPr lang="hr-HR"/>
              <a:t>čiji... </a:t>
            </a:r>
            <a:r>
              <a:rPr lang="hr-HR">
                <a:sym typeface="Wingdings" pitchFamily="2" charset="2"/>
              </a:rPr>
              <a:t></a:t>
            </a:r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Znanstveni klub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71679"/>
            <a:ext cx="4857752" cy="3714776"/>
          </a:xfrm>
        </p:spPr>
        <p:txBody>
          <a:bodyPr/>
          <a:lstStyle/>
          <a:p>
            <a:r>
              <a:rPr lang="hr-HR"/>
              <a:t>osmišljavanje, mentoriranje i provođenje znanstvenih aktivnosti u okviru prirodnih predmeta</a:t>
            </a:r>
          </a:p>
          <a:p>
            <a:r>
              <a:rPr lang="hr-HR"/>
              <a:t>aktivna suradnja sa znanstvenim institucijama</a:t>
            </a:r>
            <a:endParaRPr lang="en-US"/>
          </a:p>
        </p:txBody>
      </p:sp>
      <p:pic>
        <p:nvPicPr>
          <p:cNvPr id="5" name="Content Placeholder 4" descr="zn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534" y="1600200"/>
            <a:ext cx="3643184" cy="504351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hr-HR"/>
              <a:t>Sportski klub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4281518" cy="4411675"/>
          </a:xfrm>
        </p:spPr>
        <p:txBody>
          <a:bodyPr/>
          <a:lstStyle/>
          <a:p>
            <a:r>
              <a:rPr lang="hr-HR"/>
              <a:t>zaštitni znak škole</a:t>
            </a:r>
          </a:p>
          <a:p>
            <a:r>
              <a:rPr lang="hr-HR"/>
              <a:t>rođeni pobjednici </a:t>
            </a:r>
            <a:r>
              <a:rPr lang="hr-HR">
                <a:sym typeface="Wingdings" pitchFamily="2" charset="2"/>
              </a:rPr>
              <a:t></a:t>
            </a:r>
          </a:p>
          <a:p>
            <a:r>
              <a:rPr lang="hr-HR">
                <a:solidFill>
                  <a:srgbClr val="007E39"/>
                </a:solidFill>
              </a:rPr>
              <a:t>košarka, nogomet, rukomet, streljaštvo, stolni tenis, skijanje...</a:t>
            </a:r>
          </a:p>
          <a:p>
            <a:r>
              <a:rPr lang="hr-HR"/>
              <a:t>ljubav prema sportu i zdrav natjecateljski duh</a:t>
            </a:r>
            <a:endParaRPr lang="en-US"/>
          </a:p>
        </p:txBody>
      </p:sp>
      <p:pic>
        <p:nvPicPr>
          <p:cNvPr id="5" name="Content Placeholder 4" descr="sp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285860"/>
            <a:ext cx="4429124" cy="557214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koš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strel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2164" cy="4214818"/>
          </a:xfrm>
          <a:prstGeom prst="rect">
            <a:avLst/>
          </a:prstGeom>
          <a:noFill/>
        </p:spPr>
      </p:pic>
      <p:pic>
        <p:nvPicPr>
          <p:cNvPr id="5123" name="Picture 3" descr="C:\Users\HP\Desktop\skijaši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-100013"/>
            <a:ext cx="3857620" cy="4814897"/>
          </a:xfrm>
          <a:prstGeom prst="rect">
            <a:avLst/>
          </a:prstGeom>
          <a:noFill/>
        </p:spPr>
      </p:pic>
      <p:pic>
        <p:nvPicPr>
          <p:cNvPr id="5124" name="Picture 4" descr="C:\Users\HP\Desktop\ruk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sz="4000" dirty="0"/>
              <a:t>Partneri smo Erasmus+ projekta za neodlučne, posrnule i loše čitatelje</a:t>
            </a:r>
            <a:endParaRPr lang="en-US" sz="4000" dirty="0"/>
          </a:p>
        </p:txBody>
      </p:sp>
      <p:pic>
        <p:nvPicPr>
          <p:cNvPr id="5" name="Content Placeholder 4" descr="vesna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612"/>
            <a:ext cx="3857652" cy="378621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5918" y="5643578"/>
            <a:ext cx="7358082" cy="857256"/>
          </a:xfrm>
        </p:spPr>
        <p:txBody>
          <a:bodyPr/>
          <a:lstStyle/>
          <a:p>
            <a:endParaRPr lang="hr-HR" sz="1800" dirty="0">
              <a:hlinkClick r:id="rId3"/>
            </a:endParaRPr>
          </a:p>
          <a:p>
            <a:r>
              <a:rPr lang="en-US" sz="1800" dirty="0">
                <a:hlinkClick r:id="rId3"/>
              </a:rPr>
              <a:t>https://www.youtube.com/watch?v=JU1EoRAUY6A&amp;t=865s</a:t>
            </a:r>
            <a:endParaRPr lang="en-US" sz="1800" dirty="0"/>
          </a:p>
        </p:txBody>
      </p:sp>
      <p:pic>
        <p:nvPicPr>
          <p:cNvPr id="145410" name="Picture 2" descr="C:\Users\HP\Pictures\aktiv hrvatskog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571612"/>
            <a:ext cx="528638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200" dirty="0"/>
              <a:t>Moderiramo književne susrete u Gradskoj knjižnici Marka Marulića</a:t>
            </a:r>
            <a:endParaRPr lang="en-US" sz="4200" dirty="0"/>
          </a:p>
        </p:txBody>
      </p:sp>
      <p:pic>
        <p:nvPicPr>
          <p:cNvPr id="4" name="Content Placeholder 3" descr="Rosie Kugli promocij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8802"/>
            <a:ext cx="9144000" cy="492919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152128"/>
          </a:xfrm>
        </p:spPr>
        <p:txBody>
          <a:bodyPr/>
          <a:lstStyle/>
          <a:p>
            <a:r>
              <a:rPr lang="hr-HR" dirty="0"/>
              <a:t>Sudjelujemo na anglističkim literarnim i glazbenim natječajima</a:t>
            </a:r>
            <a:endParaRPr lang="en-US" dirty="0"/>
          </a:p>
        </p:txBody>
      </p:sp>
      <p:pic>
        <p:nvPicPr>
          <p:cNvPr id="6" name="Content Placeholder 5" descr="P1130746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488"/>
            <a:ext cx="4643438" cy="4000504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857356" y="6000768"/>
            <a:ext cx="7286644" cy="642942"/>
          </a:xfrm>
        </p:spPr>
        <p:txBody>
          <a:bodyPr/>
          <a:lstStyle/>
          <a:p>
            <a:r>
              <a:rPr lang="en-US" sz="1800" dirty="0">
                <a:hlinkClick r:id="rId3"/>
              </a:rPr>
              <a:t>https://www.youtube.com/watch?v=sBhPcVhtd8U</a:t>
            </a:r>
            <a:endParaRPr lang="en-US" sz="1800" dirty="0"/>
          </a:p>
        </p:txBody>
      </p:sp>
      <p:pic>
        <p:nvPicPr>
          <p:cNvPr id="147458" name="Picture 2" descr="C:\Users\HP\Desktop\P11307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143116"/>
            <a:ext cx="450056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6014"/>
          </a:xfrm>
        </p:spPr>
        <p:txBody>
          <a:bodyPr/>
          <a:lstStyle/>
          <a:p>
            <a:r>
              <a:rPr lang="hr-HR" sz="4000" dirty="0"/>
              <a:t>Na festivalu smo </a:t>
            </a:r>
            <a:r>
              <a:rPr lang="hr-HR" sz="4000" i="1" dirty="0"/>
              <a:t>English All </a:t>
            </a:r>
            <a:r>
              <a:rPr lang="hr-HR" sz="4000" i="1" dirty="0" err="1"/>
              <a:t>Around</a:t>
            </a:r>
            <a:endParaRPr lang="en-US" sz="4000" i="1" dirty="0"/>
          </a:p>
        </p:txBody>
      </p:sp>
      <p:pic>
        <p:nvPicPr>
          <p:cNvPr id="5" name="Content Placeholder 4" descr="duje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0728"/>
            <a:ext cx="9144000" cy="3107272"/>
          </a:xfrm>
        </p:spPr>
      </p:pic>
      <p:pic>
        <p:nvPicPr>
          <p:cNvPr id="8" name="Content Placeholder 7" descr="lara b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1214422"/>
            <a:ext cx="5000628" cy="2857520"/>
          </a:xfrm>
        </p:spPr>
      </p:pic>
      <p:pic>
        <p:nvPicPr>
          <p:cNvPr id="148482" name="Picture 2" descr="C:\Users\HP\Desktop\b i 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492919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Putujemo! U Italiju – studijsko putovanje i razmjene učenika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357686" cy="4411675"/>
          </a:xfrm>
        </p:spPr>
        <p:txBody>
          <a:bodyPr/>
          <a:lstStyle/>
          <a:p>
            <a:r>
              <a:rPr lang="hr-HR" sz="2600"/>
              <a:t>učeničke razmjene od 2002. </a:t>
            </a:r>
          </a:p>
          <a:p>
            <a:r>
              <a:rPr lang="hr-HR" sz="2600"/>
              <a:t>usavršavanje znanja jezika</a:t>
            </a:r>
          </a:p>
          <a:p>
            <a:r>
              <a:rPr lang="hr-HR" sz="2600"/>
              <a:t>turistički obilazak gradova</a:t>
            </a:r>
          </a:p>
          <a:p>
            <a:r>
              <a:rPr lang="hr-HR" sz="2600">
                <a:solidFill>
                  <a:srgbClr val="007E39"/>
                </a:solidFill>
              </a:rPr>
              <a:t>stjecanje jezičnih kompetencija i novih prijateljstava</a:t>
            </a:r>
            <a:endParaRPr lang="en-US" sz="2600">
              <a:solidFill>
                <a:srgbClr val="007E39"/>
              </a:solidFill>
            </a:endParaRPr>
          </a:p>
        </p:txBody>
      </p:sp>
      <p:pic>
        <p:nvPicPr>
          <p:cNvPr id="5" name="Content Placeholder 4" descr="it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891209"/>
            <a:ext cx="4714876" cy="482393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it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  <p:pic>
        <p:nvPicPr>
          <p:cNvPr id="6147" name="Picture 3" descr="C:\Users\HP\Desktop\ita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214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Povijest škole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4071934" cy="4353347"/>
          </a:xfrm>
        </p:spPr>
        <p:txBody>
          <a:bodyPr/>
          <a:lstStyle/>
          <a:p>
            <a:r>
              <a:rPr lang="hr-HR" dirty="0"/>
              <a:t>osnovana 1992. </a:t>
            </a:r>
          </a:p>
          <a:p>
            <a:r>
              <a:rPr lang="hr-HR" dirty="0"/>
              <a:t>ostvaruje nastavni program </a:t>
            </a:r>
            <a:r>
              <a:rPr lang="hr-HR" dirty="0">
                <a:solidFill>
                  <a:srgbClr val="007E39"/>
                </a:solidFill>
              </a:rPr>
              <a:t>jezične gimnazije</a:t>
            </a:r>
          </a:p>
          <a:p>
            <a:r>
              <a:rPr lang="hr-HR" dirty="0"/>
              <a:t>poznata po </a:t>
            </a:r>
            <a:r>
              <a:rPr lang="hr-HR" dirty="0">
                <a:solidFill>
                  <a:srgbClr val="007E39"/>
                </a:solidFill>
              </a:rPr>
              <a:t>školskim, znanstvenim, umjetničkim i sportskim rezultatima</a:t>
            </a:r>
          </a:p>
          <a:p>
            <a:endParaRPr lang="en-US" dirty="0"/>
          </a:p>
        </p:txBody>
      </p:sp>
      <p:pic>
        <p:nvPicPr>
          <p:cNvPr id="5" name="Content Placeholder 4" descr="druga 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2285992"/>
            <a:ext cx="4853022" cy="363011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0D4A19-E136-448B-919A-8AC2F323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 Austriju i Švicarsku…</a:t>
            </a:r>
          </a:p>
        </p:txBody>
      </p:sp>
      <p:pic>
        <p:nvPicPr>
          <p:cNvPr id="5" name="Rezervirano mjesto sadržaja 4" descr="Slika na kojoj se prikazuje na otvorenom, ljudi, zgrada, grupa&#10;&#10;Opis je automatski generiran">
            <a:extLst>
              <a:ext uri="{FF2B5EF4-FFF2-40B4-BE49-F238E27FC236}">
                <a16:creationId xmlns:a16="http://schemas.microsoft.com/office/drawing/2014/main" id="{4CA94A42-38E0-4B39-9F30-4645D16E3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63322" y="1844824"/>
            <a:ext cx="7623478" cy="4288207"/>
          </a:xfrm>
        </p:spPr>
      </p:pic>
    </p:spTree>
    <p:extLst>
      <p:ext uri="{BB962C8B-B14F-4D97-AF65-F5344CB8AC3E}">
        <p14:creationId xmlns:p14="http://schemas.microsoft.com/office/powerpoint/2010/main" val="3061922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8C05F7-30DD-486D-882D-97659DB9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hr-HR" dirty="0"/>
              <a:t>Francusku…</a:t>
            </a:r>
          </a:p>
        </p:txBody>
      </p:sp>
      <p:pic>
        <p:nvPicPr>
          <p:cNvPr id="5" name="Rezervirano mjesto sadržaja 4" descr="Slika na kojoj se prikazuje na otvorenom, zgrada, noć, velik&#10;&#10;Opis je automatski generiran">
            <a:extLst>
              <a:ext uri="{FF2B5EF4-FFF2-40B4-BE49-F238E27FC236}">
                <a16:creationId xmlns:a16="http://schemas.microsoft.com/office/drawing/2014/main" id="{A045F21C-6D93-4B99-BE3E-3D99DB2CE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72"/>
          <a:stretch/>
        </p:blipFill>
        <p:spPr>
          <a:xfrm>
            <a:off x="894521" y="1916832"/>
            <a:ext cx="7787208" cy="4282664"/>
          </a:xfrm>
          <a:noFill/>
        </p:spPr>
      </p:pic>
    </p:spTree>
    <p:extLst>
      <p:ext uri="{BB962C8B-B14F-4D97-AF65-F5344CB8AC3E}">
        <p14:creationId xmlns:p14="http://schemas.microsoft.com/office/powerpoint/2010/main" val="70929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Kulturno-duhovno hodočastimo u Rim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85926"/>
            <a:ext cx="3357554" cy="4340237"/>
          </a:xfrm>
        </p:spPr>
        <p:txBody>
          <a:bodyPr/>
          <a:lstStyle/>
          <a:p>
            <a:r>
              <a:rPr lang="hr-HR" sz="2600"/>
              <a:t>najduža školska tradicija proizišla iz nastave Vjeronauka</a:t>
            </a:r>
          </a:p>
          <a:p>
            <a:r>
              <a:rPr lang="hr-HR" sz="2600"/>
              <a:t>tradicionalni susret sa Svetim Ocem</a:t>
            </a:r>
          </a:p>
          <a:p>
            <a:r>
              <a:rPr lang="hr-HR" sz="2600">
                <a:solidFill>
                  <a:srgbClr val="007E39"/>
                </a:solidFill>
              </a:rPr>
              <a:t>kulturno i duhovno putovanje</a:t>
            </a:r>
          </a:p>
        </p:txBody>
      </p:sp>
      <p:pic>
        <p:nvPicPr>
          <p:cNvPr id="5" name="Content Placeholder 4" descr="pap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3306" y="2000241"/>
            <a:ext cx="5330887" cy="387703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r-HR" dirty="0"/>
              <a:t>Organizatori smo Dana njemačkoga jezika</a:t>
            </a:r>
            <a:endParaRPr lang="en-US" dirty="0"/>
          </a:p>
        </p:txBody>
      </p:sp>
      <p:pic>
        <p:nvPicPr>
          <p:cNvPr id="4" name="Content Placeholder 3" descr="nj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r-HR" dirty="0"/>
              <a:t>Sudjelujemo na Festivalu znanosti</a:t>
            </a:r>
            <a:endParaRPr lang="en-US" dirty="0"/>
          </a:p>
        </p:txBody>
      </p:sp>
      <p:pic>
        <p:nvPicPr>
          <p:cNvPr id="5" name="Content Placeholder 4" descr="festival znanosti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36"/>
            <a:ext cx="4929190" cy="3282025"/>
          </a:xfrm>
        </p:spPr>
      </p:pic>
      <p:pic>
        <p:nvPicPr>
          <p:cNvPr id="7" name="Content Placeholder 6" descr="festival znanosti (1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3286124"/>
            <a:ext cx="5572132" cy="357187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Organiziramo Tjedan broja </a:t>
            </a:r>
            <a:r>
              <a:rPr lang="el-GR" dirty="0"/>
              <a:t>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857620" cy="4525963"/>
          </a:xfrm>
        </p:spPr>
        <p:txBody>
          <a:bodyPr/>
          <a:lstStyle/>
          <a:p>
            <a:r>
              <a:rPr lang="hr-HR"/>
              <a:t>izložba, kviz i natjecanje u pamćenju znamenaka broja </a:t>
            </a:r>
            <a:r>
              <a:rPr lang="el-GR"/>
              <a:t>Π</a:t>
            </a:r>
            <a:endParaRPr lang="hr-HR"/>
          </a:p>
          <a:p>
            <a:r>
              <a:rPr lang="hr-HR"/>
              <a:t>elegantan način za osvajanje 3,14 kg bombona ;) </a:t>
            </a:r>
            <a:endParaRPr lang="en-US"/>
          </a:p>
        </p:txBody>
      </p:sp>
      <p:pic>
        <p:nvPicPr>
          <p:cNvPr id="5" name="Content Placeholder 4" descr="pi.pn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1609657"/>
            <a:ext cx="5143504" cy="524834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Suosnivači smo projekta </a:t>
            </a:r>
            <a:r>
              <a:rPr lang="hr-HR" i="1" dirty="0"/>
              <a:t>Meštrović </a:t>
            </a:r>
            <a:r>
              <a:rPr lang="hr-HR" i="1" dirty="0" err="1"/>
              <a:t>battle</a:t>
            </a:r>
            <a:endParaRPr lang="en-US" i="1" dirty="0"/>
          </a:p>
        </p:txBody>
      </p:sp>
      <p:pic>
        <p:nvPicPr>
          <p:cNvPr id="5" name="Content Placeholder 4" descr="meštrović plakat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3906684" cy="5257800"/>
          </a:xfrm>
        </p:spPr>
      </p:pic>
      <p:pic>
        <p:nvPicPr>
          <p:cNvPr id="6" name="Content Placeholder 5" descr="drniš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58" y="1500175"/>
            <a:ext cx="5214942" cy="464347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792088"/>
          </a:xfrm>
        </p:spPr>
        <p:txBody>
          <a:bodyPr/>
          <a:lstStyle/>
          <a:p>
            <a:pPr algn="l"/>
            <a:r>
              <a:rPr lang="hr-HR" dirty="0"/>
              <a:t>Pokretači smo projekta </a:t>
            </a:r>
            <a:r>
              <a:rPr lang="hr-HR" i="1" dirty="0"/>
              <a:t>Bus</a:t>
            </a:r>
            <a:br>
              <a:rPr lang="hr-HR" i="1" dirty="0"/>
            </a:br>
            <a:r>
              <a:rPr lang="hr-HR" i="1" dirty="0"/>
              <a:t>		  znanja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357686" cy="4411675"/>
          </a:xfrm>
        </p:spPr>
        <p:txBody>
          <a:bodyPr/>
          <a:lstStyle/>
          <a:p>
            <a:r>
              <a:rPr lang="hr-HR" dirty="0"/>
              <a:t>aktualnost matematike u svakodnevnom životu</a:t>
            </a:r>
          </a:p>
          <a:p>
            <a:r>
              <a:rPr lang="hr-HR" dirty="0">
                <a:solidFill>
                  <a:srgbClr val="007E39"/>
                </a:solidFill>
              </a:rPr>
              <a:t>edukativni plakati u </a:t>
            </a:r>
            <a:r>
              <a:rPr lang="hr-HR" dirty="0" err="1">
                <a:solidFill>
                  <a:srgbClr val="007E39"/>
                </a:solidFill>
              </a:rPr>
              <a:t>Prometovim</a:t>
            </a:r>
            <a:r>
              <a:rPr lang="hr-HR" dirty="0">
                <a:solidFill>
                  <a:srgbClr val="007E39"/>
                </a:solidFill>
              </a:rPr>
              <a:t> autobusima</a:t>
            </a:r>
          </a:p>
          <a:p>
            <a:r>
              <a:rPr lang="hr-HR" dirty="0"/>
              <a:t>suradnja drniških i splitskih škola</a:t>
            </a:r>
            <a:endParaRPr lang="en-US" dirty="0"/>
          </a:p>
        </p:txBody>
      </p:sp>
      <p:pic>
        <p:nvPicPr>
          <p:cNvPr id="5" name="Content Placeholder 4" descr="b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5" y="1142984"/>
            <a:ext cx="4357686" cy="571501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Njegujemo volonterski i humanitarni 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786314" cy="4411675"/>
          </a:xfrm>
        </p:spPr>
        <p:txBody>
          <a:bodyPr/>
          <a:lstStyle/>
          <a:p>
            <a:r>
              <a:rPr lang="hr-HR" sz="2600" dirty="0">
                <a:solidFill>
                  <a:srgbClr val="007E39"/>
                </a:solidFill>
              </a:rPr>
              <a:t>promicanje volontiranja, pomaganja potrebitima, sudjelovanje u humanitarnim aktivnostima grada</a:t>
            </a:r>
          </a:p>
          <a:p>
            <a:r>
              <a:rPr lang="hr-HR" sz="2600" i="1" dirty="0"/>
              <a:t>72 h bez kompromisa, A di si ti, Solidarnost na djelu, Crveni križ u plavom okviru, Blagdansko srce, Dani kruha</a:t>
            </a:r>
            <a:endParaRPr lang="en-US" sz="2600" dirty="0"/>
          </a:p>
          <a:p>
            <a:endParaRPr lang="en-US" dirty="0"/>
          </a:p>
        </p:txBody>
      </p:sp>
      <p:pic>
        <p:nvPicPr>
          <p:cNvPr id="8" name="Rezervirano mjesto sadržaja 7" descr="Slika na kojoj se prikazuje osoba, zgrada, ljudi, poziranje&#10;&#10;Opis je automatski generiran">
            <a:extLst>
              <a:ext uri="{FF2B5EF4-FFF2-40B4-BE49-F238E27FC236}">
                <a16:creationId xmlns:a16="http://schemas.microsoft.com/office/drawing/2014/main" id="{D87A9DCE-0416-4779-BC4F-DFD579237E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988840"/>
            <a:ext cx="4104456" cy="37444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Naše aktivnosti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3786182" cy="4353347"/>
          </a:xfrm>
        </p:spPr>
        <p:txBody>
          <a:bodyPr/>
          <a:lstStyle/>
          <a:p>
            <a:r>
              <a:rPr lang="hr-HR" dirty="0"/>
              <a:t>naša su specijalnost </a:t>
            </a:r>
            <a:r>
              <a:rPr lang="hr-HR" dirty="0">
                <a:solidFill>
                  <a:srgbClr val="007E39"/>
                </a:solidFill>
              </a:rPr>
              <a:t>projektni zadatci</a:t>
            </a:r>
          </a:p>
          <a:p>
            <a:r>
              <a:rPr lang="hr-HR" dirty="0"/>
              <a:t>potičemo </a:t>
            </a:r>
            <a:r>
              <a:rPr lang="hr-HR" dirty="0">
                <a:solidFill>
                  <a:srgbClr val="007E39"/>
                </a:solidFill>
              </a:rPr>
              <a:t>kreativnost, inovativnost i natjecateljski duh</a:t>
            </a:r>
          </a:p>
          <a:p>
            <a:r>
              <a:rPr lang="hr-HR" dirty="0"/>
              <a:t>učenici su nositelji svih aktivnosti škole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5" name="Content Placeholder 4" descr="knjiž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060848"/>
            <a:ext cx="5357818" cy="400052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hr-HR"/>
              <a:t>Međunarodni dan volontera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3614734" cy="3983047"/>
          </a:xfrm>
        </p:spPr>
        <p:txBody>
          <a:bodyPr/>
          <a:lstStyle/>
          <a:p>
            <a:r>
              <a:rPr lang="hr-HR"/>
              <a:t>promocija i razvoj volontiranja</a:t>
            </a:r>
          </a:p>
          <a:p>
            <a:r>
              <a:rPr lang="hr-HR">
                <a:solidFill>
                  <a:srgbClr val="007E39"/>
                </a:solidFill>
              </a:rPr>
              <a:t>humanost kao odgojna komponenta škole</a:t>
            </a:r>
            <a:endParaRPr lang="en-US">
              <a:solidFill>
                <a:srgbClr val="007E39"/>
              </a:solidFill>
            </a:endParaRPr>
          </a:p>
        </p:txBody>
      </p:sp>
      <p:pic>
        <p:nvPicPr>
          <p:cNvPr id="5" name="Content Placeholder 4" descr="volonteri17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1142984"/>
            <a:ext cx="4714876" cy="571501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Obilježavamo Dane kruha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071934" cy="4497363"/>
          </a:xfrm>
        </p:spPr>
        <p:txBody>
          <a:bodyPr/>
          <a:lstStyle/>
          <a:p>
            <a:r>
              <a:rPr lang="hr-HR" sz="2600" dirty="0"/>
              <a:t>školska proslava s humanitarnim ciljem</a:t>
            </a:r>
          </a:p>
          <a:p>
            <a:r>
              <a:rPr lang="hr-HR" sz="2600" dirty="0">
                <a:solidFill>
                  <a:srgbClr val="007E39"/>
                </a:solidFill>
              </a:rPr>
              <a:t>isticanje važnosti kruha, dijeljenja i skrbi o siromašnima</a:t>
            </a:r>
          </a:p>
          <a:p>
            <a:r>
              <a:rPr lang="hr-HR" sz="2600" dirty="0"/>
              <a:t>prikupljanje pomoći za potrebite</a:t>
            </a:r>
          </a:p>
          <a:p>
            <a:r>
              <a:rPr lang="hr-HR" sz="2600" dirty="0"/>
              <a:t>razvoj empatije i zajedništva</a:t>
            </a:r>
            <a:endParaRPr lang="en-US" sz="2600" dirty="0"/>
          </a:p>
        </p:txBody>
      </p:sp>
      <p:pic>
        <p:nvPicPr>
          <p:cNvPr id="8" name="Rezervirano mjesto sadržaja 7" descr="Slika na kojoj se prikazuje osoba, hrana, stol, tanjur&#10;&#10;Opis je automatski generiran">
            <a:extLst>
              <a:ext uri="{FF2B5EF4-FFF2-40B4-BE49-F238E27FC236}">
                <a16:creationId xmlns:a16="http://schemas.microsoft.com/office/drawing/2014/main" id="{9BC0C912-7D03-472E-870A-6A00EFBE29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000" y="2060848"/>
            <a:ext cx="5000488" cy="333365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Posebno obilježavamo Dan škole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14487"/>
            <a:ext cx="4786314" cy="3929091"/>
          </a:xfrm>
        </p:spPr>
        <p:txBody>
          <a:bodyPr/>
          <a:lstStyle/>
          <a:p>
            <a:r>
              <a:rPr lang="hr-HR" sz="2600"/>
              <a:t>edukativna igra </a:t>
            </a:r>
            <a:r>
              <a:rPr lang="hr-HR" sz="2600">
                <a:solidFill>
                  <a:srgbClr val="007E39"/>
                </a:solidFill>
              </a:rPr>
              <a:t>Treasure hunt</a:t>
            </a:r>
          </a:p>
          <a:p>
            <a:r>
              <a:rPr lang="hr-HR" sz="2600"/>
              <a:t>potraga za kulturnim kuriozitetima grada</a:t>
            </a:r>
          </a:p>
          <a:p>
            <a:r>
              <a:rPr lang="hr-HR" sz="2600"/>
              <a:t>korelacija Geografije i Engleskoga jezika</a:t>
            </a:r>
          </a:p>
          <a:p>
            <a:r>
              <a:rPr lang="hr-HR" sz="2600">
                <a:solidFill>
                  <a:srgbClr val="007E39"/>
                </a:solidFill>
              </a:rPr>
              <a:t>najveća zajednička aktivnost učenika i djelatnika škole</a:t>
            </a:r>
            <a:endParaRPr lang="en-US" sz="2600">
              <a:solidFill>
                <a:srgbClr val="007E39"/>
              </a:solidFill>
            </a:endParaRPr>
          </a:p>
        </p:txBody>
      </p:sp>
      <p:pic>
        <p:nvPicPr>
          <p:cNvPr id="5" name="Content Placeholder 4" descr="t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060260"/>
            <a:ext cx="4357686" cy="385765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Imamo božićnu priredbu…</a:t>
            </a:r>
            <a:endParaRPr lang="en-US" dirty="0"/>
          </a:p>
        </p:txBody>
      </p:sp>
      <p:pic>
        <p:nvPicPr>
          <p:cNvPr id="5" name="Content Placeholder 4" descr="bož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175"/>
            <a:ext cx="4643438" cy="4714908"/>
          </a:xfrm>
        </p:spPr>
      </p:pic>
      <p:pic>
        <p:nvPicPr>
          <p:cNvPr id="6" name="Content Placeholder 5" descr="bož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00174"/>
            <a:ext cx="4495800" cy="471490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Maškare…</a:t>
            </a:r>
            <a:endParaRPr lang="en-US" dirty="0"/>
          </a:p>
        </p:txBody>
      </p:sp>
      <p:pic>
        <p:nvPicPr>
          <p:cNvPr id="5" name="Content Placeholder 4" descr="Maškare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736"/>
            <a:ext cx="4714876" cy="5072098"/>
          </a:xfrm>
        </p:spPr>
      </p:pic>
      <p:pic>
        <p:nvPicPr>
          <p:cNvPr id="6" name="Content Placeholder 5" descr="Maškare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428736"/>
            <a:ext cx="4495800" cy="507209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Sudjelujemo u kulturnom životu grada</a:t>
            </a:r>
            <a:endParaRPr lang="en-US" dirty="0"/>
          </a:p>
        </p:txBody>
      </p:sp>
      <p:pic>
        <p:nvPicPr>
          <p:cNvPr id="5" name="Content Placeholder 4" descr="hn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4643438" cy="4500593"/>
          </a:xfrm>
        </p:spPr>
      </p:pic>
      <p:pic>
        <p:nvPicPr>
          <p:cNvPr id="6" name="Content Placeholder 5" descr="fs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57364"/>
            <a:ext cx="4495800" cy="4500594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266320-1907-497B-8673-1BB81A0B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59956BE-1746-4213-9885-5079BF0C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I sve to u samo jednoj nastavnoj godini! </a:t>
            </a:r>
          </a:p>
          <a:p>
            <a:pPr marL="0" indent="0">
              <a:buNone/>
            </a:pPr>
            <a:br>
              <a:rPr lang="hr-HR" dirty="0"/>
            </a:br>
            <a:r>
              <a:rPr lang="hr-HR" dirty="0"/>
              <a:t>A svake godine putujemo na nova mjesta, osmišljavamo nove projekte, ističemo se na novim natjecanjima…</a:t>
            </a:r>
          </a:p>
        </p:txBody>
      </p:sp>
    </p:spTree>
    <p:extLst>
      <p:ext uri="{BB962C8B-B14F-4D97-AF65-F5344CB8AC3E}">
        <p14:creationId xmlns:p14="http://schemas.microsoft.com/office/powerpoint/2010/main" val="1849940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Učit ćemo vas razumijevanju, zajedništvu, i otporu kada treba!</a:t>
            </a:r>
            <a:endParaRPr lang="en-US" dirty="0"/>
          </a:p>
        </p:txBody>
      </p:sp>
      <p:pic>
        <p:nvPicPr>
          <p:cNvPr id="5" name="Content Placeholder 4" descr="sunce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488"/>
            <a:ext cx="4786314" cy="5143511"/>
          </a:xfrm>
        </p:spPr>
      </p:pic>
      <p:pic>
        <p:nvPicPr>
          <p:cNvPr id="6" name="Content Placeholder 5" descr="poljud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5" y="1714500"/>
            <a:ext cx="4357686" cy="51435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Jer i mi smo zajedno – u dobru i u zlu! </a:t>
            </a:r>
            <a:endParaRPr lang="en-US"/>
          </a:p>
        </p:txBody>
      </p:sp>
      <p:pic>
        <p:nvPicPr>
          <p:cNvPr id="5" name="Content Placeholder 4" descr="štrajk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706"/>
            <a:ext cx="4495800" cy="4509294"/>
          </a:xfrm>
        </p:spPr>
      </p:pic>
      <p:pic>
        <p:nvPicPr>
          <p:cNvPr id="6" name="Content Placeholder 5" descr="štrajk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148" y="1928802"/>
            <a:ext cx="4869281" cy="44291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Dramska družina Druge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2928926" cy="3942770"/>
          </a:xfrm>
        </p:spPr>
        <p:txBody>
          <a:bodyPr/>
          <a:lstStyle/>
          <a:p>
            <a:r>
              <a:rPr lang="hr-HR" dirty="0"/>
              <a:t>redoviti sudionici državne razine </a:t>
            </a:r>
            <a:r>
              <a:rPr lang="hr-HR" dirty="0" err="1"/>
              <a:t>LiDraNa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  <a:p>
            <a:r>
              <a:rPr lang="en-US" sz="1800" dirty="0">
                <a:hlinkClick r:id="rId2"/>
              </a:rPr>
              <a:t>https://www.youtube.com/watch?v=gPE7d1d-3iQ&amp;t=1s</a:t>
            </a:r>
            <a:endParaRPr lang="hr-HR" sz="1800" dirty="0"/>
          </a:p>
        </p:txBody>
      </p:sp>
      <p:pic>
        <p:nvPicPr>
          <p:cNvPr id="5" name="Content Placeholder 4" descr="IMG-20180214-WA0068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230" y="1500175"/>
            <a:ext cx="5832648" cy="502814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/>
              <a:t>Pobjednički vas tim željno </a:t>
            </a:r>
            <a:r>
              <a:rPr lang="hr-HR"/>
              <a:t>iščekuje </a:t>
            </a:r>
            <a:r>
              <a:rPr lang="hr-HR">
                <a:sym typeface="Wingdings" pitchFamily="2" charset="2"/>
              </a:rPr>
              <a:t> </a:t>
            </a:r>
            <a:r>
              <a:rPr lang="hr-HR" dirty="0">
                <a:sym typeface="Wingdings" pitchFamily="2" charset="2"/>
              </a:rPr>
              <a:t>Teslina 10</a:t>
            </a:r>
            <a:r>
              <a:rPr lang="hr-HR">
                <a:sym typeface="Wingdings" pitchFamily="2" charset="2"/>
              </a:rPr>
              <a:t>, II </a:t>
            </a:r>
            <a:r>
              <a:rPr lang="hr-HR" dirty="0">
                <a:sym typeface="Wingdings" pitchFamily="2" charset="2"/>
              </a:rPr>
              <a:t>gimnazija </a:t>
            </a:r>
            <a:endParaRPr lang="en-US" dirty="0"/>
          </a:p>
        </p:txBody>
      </p:sp>
      <p:pic>
        <p:nvPicPr>
          <p:cNvPr id="4" name="Content Placeholder 3" descr="milenijsk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Literarna grupa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785926"/>
            <a:ext cx="4000528" cy="4340237"/>
          </a:xfrm>
        </p:spPr>
        <p:txBody>
          <a:bodyPr/>
          <a:lstStyle/>
          <a:p>
            <a:r>
              <a:rPr lang="hr-HR"/>
              <a:t>usavršavanje budućih književnika</a:t>
            </a:r>
          </a:p>
          <a:p>
            <a:r>
              <a:rPr lang="hr-HR">
                <a:solidFill>
                  <a:srgbClr val="007E39"/>
                </a:solidFill>
              </a:rPr>
              <a:t>izvrsni rezultati na književnim natječajima </a:t>
            </a:r>
            <a:r>
              <a:rPr lang="hr-HR"/>
              <a:t>(LiDraNo, Po(e)zitiva, Ja sam pisac...)</a:t>
            </a:r>
            <a:endParaRPr lang="en-US"/>
          </a:p>
        </p:txBody>
      </p:sp>
      <p:pic>
        <p:nvPicPr>
          <p:cNvPr id="5" name="Content Placeholder 4" descr="poezitiv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600200"/>
            <a:ext cx="4178744" cy="51259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Školski list DRUGAčiji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85926"/>
            <a:ext cx="3563888" cy="4340237"/>
          </a:xfrm>
        </p:spPr>
        <p:txBody>
          <a:bodyPr/>
          <a:lstStyle/>
          <a:p>
            <a:r>
              <a:rPr lang="hr-HR" dirty="0"/>
              <a:t>proizvod </a:t>
            </a:r>
            <a:r>
              <a:rPr lang="hr-HR" dirty="0">
                <a:solidFill>
                  <a:srgbClr val="007E39"/>
                </a:solidFill>
              </a:rPr>
              <a:t>novinarske grupe</a:t>
            </a:r>
          </a:p>
          <a:p>
            <a:r>
              <a:rPr lang="hr-HR" dirty="0"/>
              <a:t>uspješni sudionici </a:t>
            </a:r>
            <a:r>
              <a:rPr lang="hr-HR" dirty="0" err="1"/>
              <a:t>LiDraNa</a:t>
            </a:r>
            <a:endParaRPr lang="hr-HR" dirty="0"/>
          </a:p>
          <a:p>
            <a:r>
              <a:rPr lang="hr-HR" dirty="0"/>
              <a:t>platforma za usavršavanje budućih novinara</a:t>
            </a:r>
          </a:p>
          <a:p>
            <a:r>
              <a:rPr lang="hr-HR" sz="1400" dirty="0">
                <a:hlinkClick r:id="rId2"/>
              </a:rPr>
              <a:t>http://gimnazija-druga-st.skole.hr/?news_hk=1&amp;news_id=926&amp;mshow=858#mod_news</a:t>
            </a:r>
            <a:endParaRPr lang="en-US" sz="1400" dirty="0"/>
          </a:p>
        </p:txBody>
      </p:sp>
      <p:pic>
        <p:nvPicPr>
          <p:cNvPr id="5" name="Content Placeholder 4" descr="vag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357298"/>
            <a:ext cx="4000496" cy="5357850"/>
          </a:xfrm>
        </p:spPr>
      </p:pic>
      <p:pic>
        <p:nvPicPr>
          <p:cNvPr id="146434" name="Picture 2" descr="C:\Users\HP\Desktop\druga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808396"/>
            <a:ext cx="2143140" cy="290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Filmska družina Druge</a:t>
            </a:r>
            <a:endParaRPr lang="en-US"/>
          </a:p>
        </p:txBody>
      </p:sp>
      <p:pic>
        <p:nvPicPr>
          <p:cNvPr id="7" name="Content Placeholder 6" descr="film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8802"/>
            <a:ext cx="5286380" cy="492919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86380" y="1785926"/>
            <a:ext cx="3857620" cy="4340237"/>
          </a:xfrm>
        </p:spPr>
        <p:txBody>
          <a:bodyPr/>
          <a:lstStyle/>
          <a:p>
            <a:r>
              <a:rPr lang="hr-HR" dirty="0"/>
              <a:t>školski scenaristi, režiseri, montažeri i glumci</a:t>
            </a:r>
          </a:p>
          <a:p>
            <a:r>
              <a:rPr lang="hr-HR" dirty="0">
                <a:solidFill>
                  <a:srgbClr val="007E39"/>
                </a:solidFill>
              </a:rPr>
              <a:t>dobitnici posebne nagrade Agencije za elektroničke medije, Hrvatskog filmskog saveza i UNICEF-a</a:t>
            </a:r>
          </a:p>
          <a:p>
            <a:r>
              <a:rPr lang="en-US" sz="1800" dirty="0">
                <a:hlinkClick r:id="rId3"/>
              </a:rPr>
              <a:t>https://www.youtube.com/watch?v=wJzj7QbDvKU&amp;t=4s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hr-HR"/>
              <a:t>Fotogrupa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772815"/>
            <a:ext cx="3643338" cy="3870763"/>
          </a:xfrm>
        </p:spPr>
        <p:txBody>
          <a:bodyPr/>
          <a:lstStyle/>
          <a:p>
            <a:r>
              <a:rPr lang="hr-HR" dirty="0"/>
              <a:t>proizišla iz nastave Likovne umjetnosti</a:t>
            </a:r>
          </a:p>
          <a:p>
            <a:r>
              <a:rPr lang="hr-HR" dirty="0"/>
              <a:t>učenici usvajaju zakonitosti kvalitetne umjetničke fotografije</a:t>
            </a:r>
          </a:p>
          <a:p>
            <a:r>
              <a:rPr lang="hr-HR" dirty="0"/>
              <a:t>završna izložba</a:t>
            </a:r>
            <a:endParaRPr lang="en-US" dirty="0"/>
          </a:p>
        </p:txBody>
      </p:sp>
      <p:pic>
        <p:nvPicPr>
          <p:cNvPr id="5" name="Content Placeholder 4" descr="f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1142984"/>
            <a:ext cx="4357718" cy="3013058"/>
          </a:xfrm>
        </p:spPr>
      </p:pic>
      <p:pic>
        <p:nvPicPr>
          <p:cNvPr id="1026" name="Picture 2" descr="C:\Users\HP\Desktop\f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000504"/>
            <a:ext cx="4500562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/>
              <a:t>Frankofonija i dramska družina Les Cigales</a:t>
            </a:r>
            <a:endParaRPr lang="en-US"/>
          </a:p>
        </p:txBody>
      </p:sp>
      <p:pic>
        <p:nvPicPr>
          <p:cNvPr id="5" name="Content Placeholder 4" descr="l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4548157" cy="3714776"/>
          </a:xfrm>
        </p:spPr>
      </p:pic>
      <p:pic>
        <p:nvPicPr>
          <p:cNvPr id="6" name="Content Placeholder 5" descr="fra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2360538"/>
            <a:ext cx="4643438" cy="421173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598</Words>
  <Application>Microsoft Office PowerPoint</Application>
  <PresentationFormat>Prikaz na zaslonu (4:3)</PresentationFormat>
  <Paragraphs>91</Paragraphs>
  <Slides>40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2" baseType="lpstr">
      <vt:lpstr>Arial</vt:lpstr>
      <vt:lpstr>Diseño predeterminado</vt:lpstr>
      <vt:lpstr>II. gimnazija, Split</vt:lpstr>
      <vt:lpstr>Povijest škole</vt:lpstr>
      <vt:lpstr>Naše aktivnosti</vt:lpstr>
      <vt:lpstr>Dramska družina Druge</vt:lpstr>
      <vt:lpstr>Literarna grupa</vt:lpstr>
      <vt:lpstr>Školski list DRUGAčiji</vt:lpstr>
      <vt:lpstr>Filmska družina Druge</vt:lpstr>
      <vt:lpstr>Fotogrupa</vt:lpstr>
      <vt:lpstr>Frankofonija i dramska družina Les Cigales</vt:lpstr>
      <vt:lpstr>Znanstveni klub</vt:lpstr>
      <vt:lpstr>Sportski klub</vt:lpstr>
      <vt:lpstr>PowerPoint prezentacija</vt:lpstr>
      <vt:lpstr>PowerPoint prezentacija</vt:lpstr>
      <vt:lpstr>Partneri smo Erasmus+ projekta za neodlučne, posrnule i loše čitatelje</vt:lpstr>
      <vt:lpstr>Moderiramo književne susrete u Gradskoj knjižnici Marka Marulića</vt:lpstr>
      <vt:lpstr>Sudjelujemo na anglističkim literarnim i glazbenim natječajima</vt:lpstr>
      <vt:lpstr>Na festivalu smo English All Around</vt:lpstr>
      <vt:lpstr>Putujemo! U Italiju – studijsko putovanje i razmjene učenika</vt:lpstr>
      <vt:lpstr>PowerPoint prezentacija</vt:lpstr>
      <vt:lpstr>U Austriju i Švicarsku…</vt:lpstr>
      <vt:lpstr>Francusku…</vt:lpstr>
      <vt:lpstr>Kulturno-duhovno hodočastimo u Rim</vt:lpstr>
      <vt:lpstr>Organizatori smo Dana njemačkoga jezika</vt:lpstr>
      <vt:lpstr>Sudjelujemo na Festivalu znanosti</vt:lpstr>
      <vt:lpstr>Organiziramo Tjedan broja Π</vt:lpstr>
      <vt:lpstr>Suosnivači smo projekta Meštrović battle</vt:lpstr>
      <vt:lpstr>Pokretači smo projekta Bus     znanja</vt:lpstr>
      <vt:lpstr>PowerPoint prezentacija</vt:lpstr>
      <vt:lpstr>Njegujemo volonterski i humanitarni rad</vt:lpstr>
      <vt:lpstr>Međunarodni dan volontera</vt:lpstr>
      <vt:lpstr>Obilježavamo Dane kruha</vt:lpstr>
      <vt:lpstr>Posebno obilježavamo Dan škole</vt:lpstr>
      <vt:lpstr>PowerPoint prezentacija</vt:lpstr>
      <vt:lpstr>Imamo božićnu priredbu…</vt:lpstr>
      <vt:lpstr>Maškare…</vt:lpstr>
      <vt:lpstr>Sudjelujemo u kulturnom životu grada</vt:lpstr>
      <vt:lpstr>PowerPoint prezentacija</vt:lpstr>
      <vt:lpstr>Učit ćemo vas razumijevanju, zajedništvu, i otporu kada treba!</vt:lpstr>
      <vt:lpstr>Jer i mi smo zajedno – u dobru i u zlu! </vt:lpstr>
      <vt:lpstr>Pobjednički vas tim željno iščekuje  Teslina 10, II gimnazija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gimnazija, Split</dc:title>
  <dc:creator>Marija Ljubenkov</dc:creator>
  <cp:lastModifiedBy>Marija Ljubenkov</cp:lastModifiedBy>
  <cp:revision>10</cp:revision>
  <dcterms:created xsi:type="dcterms:W3CDTF">2020-06-10T22:15:23Z</dcterms:created>
  <dcterms:modified xsi:type="dcterms:W3CDTF">2020-06-15T16:05:44Z</dcterms:modified>
</cp:coreProperties>
</file>